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84" r:id="rId4"/>
  </p:sldMasterIdLst>
  <p:notesMasterIdLst>
    <p:notesMasterId r:id="rId7"/>
  </p:notesMasterIdLst>
  <p:sldIdLst>
    <p:sldId id="261" r:id="rId5"/>
    <p:sldId id="263" r:id="rId6"/>
  </p:sldIdLst>
  <p:sldSz cx="9906000" cy="6858000" type="A4"/>
  <p:notesSz cx="6797675" cy="9872663"/>
  <p:embeddedFontLst>
    <p:embeddedFont>
      <p:font typeface="ABeeZee" panose="020B0604020202020204" charset="0"/>
      <p:regular r:id="rId8"/>
      <p:bold r:id="rId9"/>
      <p:italic r:id="rId10"/>
      <p:boldItalic r:id="rId11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9A49169-ADB6-A57D-EED4-E1DE110A5621}" name="Ella Hamilton" initials="EH" userId="f617ced5a7992cae" providerId="Windows Live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FFFFFF"/>
    <a:srgbClr val="88A442"/>
    <a:srgbClr val="CAC3DF"/>
    <a:srgbClr val="553F6D"/>
    <a:srgbClr val="D7D1E7"/>
    <a:srgbClr val="99B567"/>
    <a:srgbClr val="335A85"/>
    <a:srgbClr val="FFFFEF"/>
    <a:srgbClr val="4E83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660"/>
  </p:normalViewPr>
  <p:slideViewPr>
    <p:cSldViewPr snapToGrid="0">
      <p:cViewPr varScale="1">
        <p:scale>
          <a:sx n="96" d="100"/>
          <a:sy n="96" d="100"/>
        </p:scale>
        <p:origin x="597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1.fntdata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microsoft.com/office/2018/10/relationships/authors" Target="author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font" Target="fonts/font4.fntdata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font" Target="fonts/font3.fntdata"/><Relationship Id="rId4" Type="http://schemas.openxmlformats.org/officeDocument/2006/relationships/slideMaster" Target="slideMasters/slideMaster1.xml"/><Relationship Id="rId9" Type="http://schemas.openxmlformats.org/officeDocument/2006/relationships/font" Target="fonts/font2.fntdata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5348"/>
          </a:xfrm>
          <a:prstGeom prst="rect">
            <a:avLst/>
          </a:prstGeom>
        </p:spPr>
        <p:txBody>
          <a:bodyPr vert="horz" lIns="95251" tIns="47626" rIns="95251" bIns="47626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5348"/>
          </a:xfrm>
          <a:prstGeom prst="rect">
            <a:avLst/>
          </a:prstGeom>
        </p:spPr>
        <p:txBody>
          <a:bodyPr vert="horz" lIns="95251" tIns="47626" rIns="95251" bIns="47626" rtlCol="0"/>
          <a:lstStyle>
            <a:lvl1pPr algn="r">
              <a:defRPr sz="1200"/>
            </a:lvl1pPr>
          </a:lstStyle>
          <a:p>
            <a:fld id="{CE204B5A-DF1A-422B-8E34-C818CF8FD4D7}" type="datetimeFigureOut">
              <a:rPr lang="en-GB" smtClean="0"/>
              <a:t>18/06/2026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92188" y="1233488"/>
            <a:ext cx="4813300" cy="3333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251" tIns="47626" rIns="95251" bIns="47626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51219"/>
            <a:ext cx="5438140" cy="3887361"/>
          </a:xfrm>
          <a:prstGeom prst="rect">
            <a:avLst/>
          </a:prstGeom>
        </p:spPr>
        <p:txBody>
          <a:bodyPr vert="horz" lIns="95251" tIns="47626" rIns="95251" bIns="47626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377318"/>
            <a:ext cx="2945659" cy="495347"/>
          </a:xfrm>
          <a:prstGeom prst="rect">
            <a:avLst/>
          </a:prstGeom>
        </p:spPr>
        <p:txBody>
          <a:bodyPr vert="horz" lIns="95251" tIns="47626" rIns="95251" bIns="47626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3" y="9377318"/>
            <a:ext cx="2945659" cy="495347"/>
          </a:xfrm>
          <a:prstGeom prst="rect">
            <a:avLst/>
          </a:prstGeom>
        </p:spPr>
        <p:txBody>
          <a:bodyPr vert="horz" lIns="95251" tIns="47626" rIns="95251" bIns="47626" rtlCol="0" anchor="b"/>
          <a:lstStyle>
            <a:lvl1pPr algn="r">
              <a:defRPr sz="1200"/>
            </a:lvl1pPr>
          </a:lstStyle>
          <a:p>
            <a:fld id="{D2A9E722-A5C7-4E09-A010-6385BADDE22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214787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2">
            <a:extLst>
              <a:ext uri="{FF2B5EF4-FFF2-40B4-BE49-F238E27FC236}">
                <a16:creationId xmlns:a16="http://schemas.microsoft.com/office/drawing/2014/main" id="{DCD5CFC4-DDB0-4A8F-8826-459EC8D33B25}"/>
              </a:ext>
            </a:extLst>
          </p:cNvPr>
          <p:cNvSpPr/>
          <p:nvPr userDrawn="1"/>
        </p:nvSpPr>
        <p:spPr>
          <a:xfrm>
            <a:off x="40601" y="216132"/>
            <a:ext cx="5551307" cy="415636"/>
          </a:xfrm>
          <a:custGeom>
            <a:avLst/>
            <a:gdLst>
              <a:gd name="connsiteX0" fmla="*/ 0 w 6901416"/>
              <a:gd name="connsiteY0" fmla="*/ 0 h 866547"/>
              <a:gd name="connsiteX1" fmla="*/ 690141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5569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836646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  <a:gd name="connsiteX0" fmla="*/ 0 w 6901416"/>
              <a:gd name="connsiteY0" fmla="*/ 0 h 866547"/>
              <a:gd name="connsiteX1" fmla="*/ 6754730 w 6901416"/>
              <a:gd name="connsiteY1" fmla="*/ 0 h 866547"/>
              <a:gd name="connsiteX2" fmla="*/ 6901416 w 6901416"/>
              <a:gd name="connsiteY2" fmla="*/ 866547 h 866547"/>
              <a:gd name="connsiteX3" fmla="*/ 0 w 6901416"/>
              <a:gd name="connsiteY3" fmla="*/ 866547 h 866547"/>
              <a:gd name="connsiteX4" fmla="*/ 0 w 6901416"/>
              <a:gd name="connsiteY4" fmla="*/ 0 h 866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901416" h="866547">
                <a:moveTo>
                  <a:pt x="0" y="0"/>
                </a:moveTo>
                <a:lnTo>
                  <a:pt x="6754730" y="0"/>
                </a:lnTo>
                <a:lnTo>
                  <a:pt x="6901416" y="866547"/>
                </a:lnTo>
                <a:lnTo>
                  <a:pt x="0" y="866547"/>
                </a:lnTo>
                <a:lnTo>
                  <a:pt x="0" y="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GB" sz="1800"/>
          </a:p>
        </p:txBody>
      </p:sp>
    </p:spTree>
    <p:extLst>
      <p:ext uri="{BB962C8B-B14F-4D97-AF65-F5344CB8AC3E}">
        <p14:creationId xmlns:p14="http://schemas.microsoft.com/office/powerpoint/2010/main" val="3498090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20F92058-8AAF-4ECA-9A9A-D3F6257BE0A9}"/>
              </a:ext>
            </a:extLst>
          </p:cNvPr>
          <p:cNvSpPr/>
          <p:nvPr userDrawn="1"/>
        </p:nvSpPr>
        <p:spPr>
          <a:xfrm>
            <a:off x="49939" y="50140"/>
            <a:ext cx="9806122" cy="6558477"/>
          </a:xfrm>
          <a:prstGeom prst="rect">
            <a:avLst/>
          </a:prstGeom>
          <a:noFill/>
          <a:ln w="19050"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800"/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72984C4A-A5D2-4617-843C-1F63552727CE}"/>
              </a:ext>
            </a:extLst>
          </p:cNvPr>
          <p:cNvGrpSpPr/>
          <p:nvPr userDrawn="1"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16" name="Arc 15">
              <a:extLst>
                <a:ext uri="{FF2B5EF4-FFF2-40B4-BE49-F238E27FC236}">
                  <a16:creationId xmlns:a16="http://schemas.microsoft.com/office/drawing/2014/main" id="{01182683-9D42-42D0-9602-36D469B9729E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9FE93BA2-1701-400C-9A06-E03063623C2F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77E38AD3-7FAB-0832-D439-0C93A9E1CC2F}"/>
              </a:ext>
            </a:extLst>
          </p:cNvPr>
          <p:cNvSpPr/>
          <p:nvPr userDrawn="1"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1" name="Picture 20" descr="Shape&#10;&#10;Description automatically generated with medium confidence">
            <a:extLst>
              <a:ext uri="{FF2B5EF4-FFF2-40B4-BE49-F238E27FC236}">
                <a16:creationId xmlns:a16="http://schemas.microsoft.com/office/drawing/2014/main" id="{E9F49053-895A-469C-83C4-4142EFBB233B}"/>
              </a:ext>
            </a:extLst>
          </p:cNvPr>
          <p:cNvPicPr/>
          <p:nvPr userDrawn="1"/>
        </p:nvPicPr>
        <p:blipFill>
          <a:blip r:embed="rId3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4203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3704735" y="6578480"/>
            <a:ext cx="6201266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dirty="0">
                <a:solidFill>
                  <a:srgbClr val="000000"/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| Year 7 – Spring 2 – Conflict: Non-Fiction and Poetry (Part 2) | Knowledge </a:t>
            </a:r>
            <a:r>
              <a:rPr lang="en-US" sz="1000" b="1" kern="1200" dirty="0" err="1">
                <a:solidFill>
                  <a:srgbClr val="000000"/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Organiser</a:t>
            </a:r>
            <a:endParaRPr lang="en-GB" sz="1100" b="1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3404" y="197344"/>
            <a:ext cx="5244219" cy="417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Conflict: Non-fiction and Poetry (Part 2)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79FCB31-606D-AFB2-B11F-026569B2035E}"/>
              </a:ext>
            </a:extLst>
          </p:cNvPr>
          <p:cNvSpPr txBox="1">
            <a:spLocks/>
          </p:cNvSpPr>
          <p:nvPr/>
        </p:nvSpPr>
        <p:spPr>
          <a:xfrm>
            <a:off x="50422" y="1235617"/>
            <a:ext cx="7262061" cy="1360586"/>
          </a:xfrm>
          <a:prstGeom prst="rect">
            <a:avLst/>
          </a:prstGeom>
        </p:spPr>
        <p:txBody>
          <a:bodyPr lIns="108000" tIns="0" rIns="108000" bIns="0" anchor="t"/>
          <a:lstStyle>
            <a:lvl1pPr marL="0" indent="0" algn="l" defTabSz="1320704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990528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880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3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584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3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28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64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2992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endParaRPr lang="en-GB" sz="1200" dirty="0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071B0919-C8AE-D118-C290-BAC7BCACCB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4409325"/>
              </p:ext>
            </p:extLst>
          </p:nvPr>
        </p:nvGraphicFramePr>
        <p:xfrm>
          <a:off x="72798" y="874174"/>
          <a:ext cx="9737062" cy="55125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7433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487678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801951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exclamation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type of sentence that conveys strong feelings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71503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rhetorical question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question that is used to make a point, rather than get an answer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4543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tone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attitude or feelings a writer expresses towards a subject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52879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mood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literary method used by writers to evoke certain feelings in readers through descriptions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406457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personification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giving human feelings or actions to an inanimate object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88276199"/>
                  </a:ext>
                </a:extLst>
              </a:tr>
              <a:tr h="35324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metaphor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comparison in which a person, object or action is used to represent or symbolise another person, object or action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697263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synonym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word which has the same or nearly the same meaning as another word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9590806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speaker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 poetry, the narrative voice or the person speaking in the poem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0315967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stanza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group of lines that form a smaller unit within a poem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6534557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rhyme scheme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pattern according to which rhyming words located at the end of lines are repeated in works of poetry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4207198"/>
                  </a:ext>
                </a:extLst>
              </a:tr>
              <a:tr h="278043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anaphora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repetition of the same words at the start of successive sentences or clauses or lines of poetry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05898555"/>
                  </a:ext>
                </a:extLst>
              </a:tr>
              <a:tr h="27007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metre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rhythmical structure of a line of poetry: the pattern of syllables (or beats) in the line.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48314805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enjambement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continuation of a sentence or clause across a line break in poetry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47546482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caesura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pause that occurs within a line of poetry, usually marked by some form of punctuation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71740127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pronoun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word that you use to refer to someone or something, in place of a noun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23349921"/>
                  </a:ext>
                </a:extLst>
              </a:tr>
              <a:tr h="268217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repetition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a single word, or a group of words, is repeated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70586834"/>
                  </a:ext>
                </a:extLst>
              </a:tr>
              <a:tr h="35324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extended metaphor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metaphor that unfolds across multiple lines or even paragraphs of a text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48323542"/>
                  </a:ext>
                </a:extLst>
              </a:tr>
              <a:tr h="353242">
                <a:tc>
                  <a:txBody>
                    <a:bodyPr/>
                    <a:lstStyle/>
                    <a:p>
                      <a:pPr algn="ctr">
                        <a:lnSpc>
                          <a:spcPct val="130000"/>
                        </a:lnSpc>
                      </a:pPr>
                      <a:r>
                        <a:rPr lang="en-GB" sz="120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symbolism 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a writer takes an action, object, place, person, animal or word and gives </a:t>
                      </a:r>
                      <a:r>
                        <a:rPr lang="en-GB" sz="1200" kern="10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it a more </a:t>
                      </a:r>
                      <a:r>
                        <a:rPr lang="en-GB" sz="120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metaphorical meaning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6226027"/>
                  </a:ext>
                </a:extLst>
              </a:tr>
            </a:tbl>
          </a:graphicData>
        </a:graphic>
      </p:graphicFrame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3CF0B-CB1A-DCD2-A0EB-7D6229A82B4E}"/>
              </a:ext>
            </a:extLst>
          </p:cNvPr>
          <p:cNvSpPr/>
          <p:nvPr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sp>
        <p:nvSpPr>
          <p:cNvPr id="7" name="Rectangle 11">
            <a:extLst>
              <a:ext uri="{FF2B5EF4-FFF2-40B4-BE49-F238E27FC236}">
                <a16:creationId xmlns:a16="http://schemas.microsoft.com/office/drawing/2014/main" id="{4F6D8423-0A44-87BC-D2BB-624FC32B0795}"/>
              </a:ext>
            </a:extLst>
          </p:cNvPr>
          <p:cNvSpPr/>
          <p:nvPr/>
        </p:nvSpPr>
        <p:spPr>
          <a:xfrm>
            <a:off x="27079" y="614808"/>
            <a:ext cx="2808000" cy="273701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Subject-Specific Vocabulary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8169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Box 1">
            <a:extLst>
              <a:ext uri="{FF2B5EF4-FFF2-40B4-BE49-F238E27FC236}">
                <a16:creationId xmlns:a16="http://schemas.microsoft.com/office/drawing/2014/main" id="{FBED5F2C-32EF-4D85-B8A9-3AD9286B86E2}"/>
              </a:ext>
            </a:extLst>
          </p:cNvPr>
          <p:cNvSpPr txBox="1">
            <a:spLocks/>
          </p:cNvSpPr>
          <p:nvPr/>
        </p:nvSpPr>
        <p:spPr>
          <a:xfrm>
            <a:off x="3827283" y="6578480"/>
            <a:ext cx="6078718" cy="281305"/>
          </a:xfrm>
          <a:prstGeom prst="rect">
            <a:avLst/>
          </a:prstGeom>
        </p:spPr>
        <p:txBody>
          <a:bodyPr vert="horz" wrap="square" lIns="91440" tIns="45720" rIns="91440" bIns="45720" rtlCol="0">
            <a:noAutofit/>
          </a:bodyPr>
          <a:lstStyle/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dirty="0">
                <a:solidFill>
                  <a:srgbClr val="000000"/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English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| Year 7 – </a:t>
            </a:r>
            <a:r>
              <a:rPr lang="en-US" sz="1000" b="1" dirty="0">
                <a:solidFill>
                  <a:srgbClr val="000000"/>
                </a:solidFill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Spring 2</a:t>
            </a: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 – Conflict: Non-Fiction and Poetry (Part 2) | Knowledge </a:t>
            </a:r>
            <a:r>
              <a:rPr lang="en-US" sz="1000" b="1" kern="1200" dirty="0" err="1">
                <a:solidFill>
                  <a:srgbClr val="000000"/>
                </a:solidFill>
                <a:effectLst/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Organiser</a:t>
            </a:r>
            <a:endParaRPr lang="en-GB" sz="1100" b="1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r">
              <a:lnSpc>
                <a:spcPct val="120000"/>
              </a:lnSpc>
              <a:spcAft>
                <a:spcPts val="1200"/>
              </a:spcAft>
            </a:pPr>
            <a:r>
              <a:rPr lang="en-US" sz="1000" b="1" kern="1200" dirty="0">
                <a:solidFill>
                  <a:srgbClr val="000000"/>
                </a:solidFill>
                <a:effectLst/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en-GB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7">
            <a:extLst>
              <a:ext uri="{FF2B5EF4-FFF2-40B4-BE49-F238E27FC236}">
                <a16:creationId xmlns:a16="http://schemas.microsoft.com/office/drawing/2014/main" id="{1997A90D-5EB7-7610-5A23-F80E89684337}"/>
              </a:ext>
            </a:extLst>
          </p:cNvPr>
          <p:cNvSpPr txBox="1">
            <a:spLocks/>
          </p:cNvSpPr>
          <p:nvPr/>
        </p:nvSpPr>
        <p:spPr>
          <a:xfrm>
            <a:off x="73404" y="207176"/>
            <a:ext cx="5244219" cy="417465"/>
          </a:xfrm>
          <a:prstGeom prst="rect">
            <a:avLst/>
          </a:prstGeom>
          <a:noFill/>
        </p:spPr>
        <p:txBody>
          <a:bodyPr vert="horz" wrap="square" lIns="91440" tIns="45720" rIns="91440" bIns="45720" rtlCol="0" anchor="ctr">
            <a:noAutofit/>
          </a:bodyPr>
          <a:lstStyle/>
          <a:p>
            <a:r>
              <a:rPr lang="en-US" b="1" spc="100" dirty="0">
                <a:latin typeface="ABeeZee" panose="020B0604020202020204" charset="0"/>
                <a:ea typeface="Calibri" panose="020F0502020204030204" pitchFamily="34" charset="0"/>
                <a:cs typeface="Times New Roman" panose="02020603050405020304" pitchFamily="18" charset="0"/>
              </a:rPr>
              <a:t>Conflict: Non-fiction and Poetry (Part 2)</a:t>
            </a:r>
            <a:endParaRPr lang="en-GB" dirty="0">
              <a:effectLst/>
              <a:latin typeface="ABeeZee" panose="020B060402020202020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8" name="Text Placeholder 2">
            <a:extLst>
              <a:ext uri="{FF2B5EF4-FFF2-40B4-BE49-F238E27FC236}">
                <a16:creationId xmlns:a16="http://schemas.microsoft.com/office/drawing/2014/main" id="{479FCB31-606D-AFB2-B11F-026569B2035E}"/>
              </a:ext>
            </a:extLst>
          </p:cNvPr>
          <p:cNvSpPr txBox="1">
            <a:spLocks/>
          </p:cNvSpPr>
          <p:nvPr/>
        </p:nvSpPr>
        <p:spPr>
          <a:xfrm>
            <a:off x="50422" y="1235617"/>
            <a:ext cx="7262061" cy="1360586"/>
          </a:xfrm>
          <a:prstGeom prst="rect">
            <a:avLst/>
          </a:prstGeom>
        </p:spPr>
        <p:txBody>
          <a:bodyPr lIns="108000" tIns="0" rIns="108000" bIns="0" anchor="t"/>
          <a:lstStyle>
            <a:lvl1pPr marL="0" indent="0" algn="l" defTabSz="1320704" rtl="0" eaLnBrk="1" latinLnBrk="0" hangingPunct="1">
              <a:lnSpc>
                <a:spcPts val="3200"/>
              </a:lnSpc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 sz="1600" b="0" kern="1200" spc="0" baseline="0">
                <a:solidFill>
                  <a:schemeClr val="tx1"/>
                </a:solidFill>
                <a:latin typeface="ABeeZee" panose="02000000000000000000" pitchFamily="2" charset="0"/>
                <a:ea typeface="+mn-ea"/>
                <a:cs typeface="+mn-cs"/>
              </a:defRPr>
            </a:lvl1pPr>
            <a:lvl2pPr marL="990528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3468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650880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889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31123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971584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63193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292287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952641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612992" indent="-330177" algn="l" defTabSz="1320704" rtl="0" eaLnBrk="1" latinLnBrk="0" hangingPunct="1">
              <a:lnSpc>
                <a:spcPct val="90000"/>
              </a:lnSpc>
              <a:spcBef>
                <a:spcPts val="722"/>
              </a:spcBef>
              <a:buFont typeface="Arial" panose="020B0604020202020204" pitchFamily="34" charset="0"/>
              <a:buChar char="•"/>
              <a:defRPr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</a:pPr>
            <a:endParaRPr lang="en-GB" sz="1200" dirty="0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4B912412-1CB3-A104-0B3E-DCA2598DDEFC}"/>
              </a:ext>
            </a:extLst>
          </p:cNvPr>
          <p:cNvGrpSpPr/>
          <p:nvPr/>
        </p:nvGrpSpPr>
        <p:grpSpPr>
          <a:xfrm>
            <a:off x="-737853" y="6242541"/>
            <a:ext cx="1555380" cy="1321435"/>
            <a:chOff x="-737853" y="6242541"/>
            <a:chExt cx="1555380" cy="1321435"/>
          </a:xfrm>
        </p:grpSpPr>
        <p:sp>
          <p:nvSpPr>
            <p:cNvPr id="9" name="Arc 8">
              <a:extLst>
                <a:ext uri="{FF2B5EF4-FFF2-40B4-BE49-F238E27FC236}">
                  <a16:creationId xmlns:a16="http://schemas.microsoft.com/office/drawing/2014/main" id="{572E683A-C71E-E614-4625-4182973841C3}"/>
                </a:ext>
              </a:extLst>
            </p:cNvPr>
            <p:cNvSpPr/>
            <p:nvPr userDrawn="1"/>
          </p:nvSpPr>
          <p:spPr>
            <a:xfrm>
              <a:off x="-737853" y="6242541"/>
              <a:ext cx="1555380" cy="1321435"/>
            </a:xfrm>
            <a:prstGeom prst="arc">
              <a:avLst>
                <a:gd name="adj1" fmla="val 16252508"/>
                <a:gd name="adj2" fmla="val 20252909"/>
              </a:avLst>
            </a:prstGeom>
            <a:solidFill>
              <a:schemeClr val="bg1"/>
            </a:solidFill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wrap="square" rtlCol="0" anchor="ctr">
              <a:noAutofit/>
            </a:bodyPr>
            <a:lstStyle/>
            <a:p>
              <a:endParaRPr lang="en-GB" sz="18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5C721EDC-68EB-3BE2-FABE-4F6E0ABA6214}"/>
                </a:ext>
              </a:extLst>
            </p:cNvPr>
            <p:cNvSpPr/>
            <p:nvPr userDrawn="1"/>
          </p:nvSpPr>
          <p:spPr>
            <a:xfrm>
              <a:off x="27079" y="6254773"/>
              <a:ext cx="45719" cy="8763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GB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B493CF0B-CB1A-DCD2-A0EB-7D6229A82B4E}"/>
              </a:ext>
            </a:extLst>
          </p:cNvPr>
          <p:cNvSpPr/>
          <p:nvPr/>
        </p:nvSpPr>
        <p:spPr>
          <a:xfrm>
            <a:off x="0" y="6276047"/>
            <a:ext cx="176818" cy="53181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4" name="Picture 13" descr="Shape&#10;&#10;Description automatically generated with medium confidence">
            <a:extLst>
              <a:ext uri="{FF2B5EF4-FFF2-40B4-BE49-F238E27FC236}">
                <a16:creationId xmlns:a16="http://schemas.microsoft.com/office/drawing/2014/main" id="{7EFA9B94-F69F-D068-4643-B7FFD8AE97F1}"/>
              </a:ext>
            </a:extLst>
          </p:cNvPr>
          <p:cNvPicPr/>
          <p:nvPr/>
        </p:nvPicPr>
        <p:blipFill>
          <a:blip r:embed="rId2">
            <a:duotone>
              <a:schemeClr val="accent3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19" y="6388663"/>
            <a:ext cx="560705" cy="379730"/>
          </a:xfrm>
          <a:prstGeom prst="rect">
            <a:avLst/>
          </a:prstGeom>
        </p:spPr>
      </p:pic>
      <p:sp>
        <p:nvSpPr>
          <p:cNvPr id="4" name="Rectangle 11">
            <a:extLst>
              <a:ext uri="{FF2B5EF4-FFF2-40B4-BE49-F238E27FC236}">
                <a16:creationId xmlns:a16="http://schemas.microsoft.com/office/drawing/2014/main" id="{EA5D6966-7E62-3CAA-3885-8EA4B1A525BF}"/>
              </a:ext>
            </a:extLst>
          </p:cNvPr>
          <p:cNvSpPr/>
          <p:nvPr/>
        </p:nvSpPr>
        <p:spPr>
          <a:xfrm>
            <a:off x="60128" y="698315"/>
            <a:ext cx="4032000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Thematic Vocabulary – Power and Conflict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3">
            <a:extLst>
              <a:ext uri="{FF2B5EF4-FFF2-40B4-BE49-F238E27FC236}">
                <a16:creationId xmlns:a16="http://schemas.microsoft.com/office/drawing/2014/main" id="{4AF94649-EFA4-43BD-17BB-B84571636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730994"/>
              </p:ext>
            </p:extLst>
          </p:nvPr>
        </p:nvGraphicFramePr>
        <p:xfrm>
          <a:off x="231560" y="1058361"/>
          <a:ext cx="9401229" cy="39403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397715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571514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34399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19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refugee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someone who has been forced to flee his or her home because of war, violence or persecution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2124543"/>
                  </a:ext>
                </a:extLst>
              </a:tr>
              <a:tr h="34399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refuge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place that protects from danger or difficulty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452879"/>
                  </a:ext>
                </a:extLst>
              </a:tr>
              <a:tr h="34399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displacement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force out of a home territory or particular place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7406457"/>
                  </a:ext>
                </a:extLst>
              </a:tr>
              <a:tr h="34399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22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patriotism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love for your country and loyalty towards it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98288754"/>
                  </a:ext>
                </a:extLst>
              </a:tr>
              <a:tr h="34399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23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enlist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when someone joins the military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02461823"/>
                  </a:ext>
                </a:extLst>
              </a:tr>
              <a:tr h="35981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24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commemorate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to honour or remember a person, event or object through a ceremony, monument, or other means of recognition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23098908"/>
                  </a:ext>
                </a:extLst>
              </a:tr>
              <a:tr h="35981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25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remembrance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if you do something in remembrance of someone who has died, you show you remember them and respect them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956147"/>
                  </a:ext>
                </a:extLst>
              </a:tr>
              <a:tr h="34399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26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colonialism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practice by which one country controls people or areas in another country, often by establishing colonies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5762779"/>
                  </a:ext>
                </a:extLst>
              </a:tr>
              <a:tr h="359811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27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British Empire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collection of colonies controlled by the United Kingdom from the sixteenth century to the mid-twentieth century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0114782"/>
                  </a:ext>
                </a:extLst>
              </a:tr>
              <a:tr h="34399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28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sacrifice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the act of giving up something of great value to show loyalty or deep affection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2609159"/>
                  </a:ext>
                </a:extLst>
              </a:tr>
              <a:tr h="343990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29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loss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feeling of sadness when someone or something you like is taken away from you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8246588"/>
                  </a:ext>
                </a:extLst>
              </a:tr>
            </a:tbl>
          </a:graphicData>
        </a:graphic>
      </p:graphicFrame>
      <p:sp>
        <p:nvSpPr>
          <p:cNvPr id="3" name="Rectangle 11">
            <a:extLst>
              <a:ext uri="{FF2B5EF4-FFF2-40B4-BE49-F238E27FC236}">
                <a16:creationId xmlns:a16="http://schemas.microsoft.com/office/drawing/2014/main" id="{6A25830E-D2C1-4F31-11CD-4D001953BDFC}"/>
              </a:ext>
            </a:extLst>
          </p:cNvPr>
          <p:cNvSpPr/>
          <p:nvPr/>
        </p:nvSpPr>
        <p:spPr>
          <a:xfrm>
            <a:off x="88409" y="5027550"/>
            <a:ext cx="2202304" cy="308918"/>
          </a:xfrm>
          <a:custGeom>
            <a:avLst/>
            <a:gdLst>
              <a:gd name="connsiteX0" fmla="*/ 0 w 3253740"/>
              <a:gd name="connsiteY0" fmla="*/ 0 h 342900"/>
              <a:gd name="connsiteX1" fmla="*/ 325374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218729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79600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  <a:gd name="connsiteX0" fmla="*/ 0 w 3253740"/>
              <a:gd name="connsiteY0" fmla="*/ 0 h 342900"/>
              <a:gd name="connsiteX1" fmla="*/ 3198135 w 3253740"/>
              <a:gd name="connsiteY1" fmla="*/ 0 h 342900"/>
              <a:gd name="connsiteX2" fmla="*/ 3253740 w 3253740"/>
              <a:gd name="connsiteY2" fmla="*/ 342900 h 342900"/>
              <a:gd name="connsiteX3" fmla="*/ 0 w 3253740"/>
              <a:gd name="connsiteY3" fmla="*/ 342900 h 342900"/>
              <a:gd name="connsiteX4" fmla="*/ 0 w 3253740"/>
              <a:gd name="connsiteY4" fmla="*/ 0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53740" h="342900">
                <a:moveTo>
                  <a:pt x="0" y="0"/>
                </a:moveTo>
                <a:lnTo>
                  <a:pt x="3198135" y="0"/>
                </a:lnTo>
                <a:lnTo>
                  <a:pt x="3253740" y="342900"/>
                </a:lnTo>
                <a:lnTo>
                  <a:pt x="0" y="342900"/>
                </a:lnTo>
                <a:lnTo>
                  <a:pt x="0" y="0"/>
                </a:lnTo>
                <a:close/>
              </a:path>
            </a:pathLst>
          </a:custGeom>
          <a:solidFill>
            <a:schemeClr val="bg2">
              <a:lumMod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108000" tIns="36000" rIns="108000" bIns="3600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r>
              <a:rPr lang="en-US" sz="1400" b="1" dirty="0">
                <a:latin typeface="ABeeZee" panose="020000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Academic Vocabulary</a:t>
            </a:r>
            <a:endParaRPr lang="en-GB" sz="10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e 3">
            <a:extLst>
              <a:ext uri="{FF2B5EF4-FFF2-40B4-BE49-F238E27FC236}">
                <a16:creationId xmlns:a16="http://schemas.microsoft.com/office/drawing/2014/main" id="{07B48AF7-CA67-CD03-85E9-AB3AF3C87E4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9689602"/>
              </p:ext>
            </p:extLst>
          </p:nvPr>
        </p:nvGraphicFramePr>
        <p:xfrm>
          <a:off x="231559" y="5410465"/>
          <a:ext cx="9401229" cy="76781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32000">
                  <a:extLst>
                    <a:ext uri="{9D8B030D-6E8A-4147-A177-3AD203B41FA5}">
                      <a16:colId xmlns:a16="http://schemas.microsoft.com/office/drawing/2014/main" val="217426579"/>
                    </a:ext>
                  </a:extLst>
                </a:gridCol>
                <a:gridCol w="1397715">
                  <a:extLst>
                    <a:ext uri="{9D8B030D-6E8A-4147-A177-3AD203B41FA5}">
                      <a16:colId xmlns:a16="http://schemas.microsoft.com/office/drawing/2014/main" val="1757883862"/>
                    </a:ext>
                  </a:extLst>
                </a:gridCol>
                <a:gridCol w="7571514">
                  <a:extLst>
                    <a:ext uri="{9D8B030D-6E8A-4147-A177-3AD203B41FA5}">
                      <a16:colId xmlns:a16="http://schemas.microsoft.com/office/drawing/2014/main" val="896555121"/>
                    </a:ext>
                  </a:extLst>
                </a:gridCol>
              </a:tblGrid>
              <a:tr h="383909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30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perspective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solidFill>
                            <a:schemeClr val="tx1"/>
                          </a:solidFill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 way of looking at or thinking about something, especially influenced by your beliefs or experiences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16171503"/>
                  </a:ext>
                </a:extLst>
              </a:tr>
              <a:tr h="383909"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0" dirty="0">
                          <a:solidFill>
                            <a:schemeClr val="tx1"/>
                          </a:solidFill>
                          <a:latin typeface="ABeeZee" panose="020B0604020202020204" charset="0"/>
                        </a:rPr>
                        <a:t>31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30000"/>
                        </a:lnSpc>
                      </a:pPr>
                      <a:r>
                        <a:rPr lang="en-GB" sz="1200" b="1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ambiguous</a:t>
                      </a:r>
                      <a:endParaRPr lang="en-GB" sz="1200" b="1" dirty="0">
                        <a:solidFill>
                          <a:schemeClr val="tx1"/>
                        </a:solidFill>
                        <a:latin typeface="ABeeZee" panose="020B060402020202020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2F2F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GB" sz="1200" b="0" kern="100" dirty="0">
                          <a:effectLst/>
                          <a:latin typeface="ABeeZee" panose="020B060402020202020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something that is unclear or it can be understood in more than one way</a:t>
                      </a:r>
                    </a:p>
                  </a:txBody>
                  <a:tcPr marL="68580" marR="68580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17252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9800648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/>
      <a:bodyPr lIns="108000" tIns="0" rIns="108000" bIns="0" anchor="t"/>
      <a:lstStyle>
        <a:defPPr algn="ctr">
          <a:lnSpc>
            <a:spcPct val="100000"/>
          </a:lnSpc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83FF1DD82A54B64CB37E341F622729F0" ma:contentTypeVersion="14" ma:contentTypeDescription="Create a new document." ma:contentTypeScope="" ma:versionID="078f0611ad91d9ce7d4510f68133ece2">
  <xsd:schema xmlns:xsd="http://www.w3.org/2001/XMLSchema" xmlns:xs="http://www.w3.org/2001/XMLSchema" xmlns:p="http://schemas.microsoft.com/office/2006/metadata/properties" xmlns:ns2="53c11a96-1489-4bab-81bb-666e58b9cc4f" xmlns:ns3="041a4a33-2307-4a47-a48d-ba69e7a9f362" targetNamespace="http://schemas.microsoft.com/office/2006/metadata/properties" ma:root="true" ma:fieldsID="43eaa3a4b0f4a01ebfc23d2fc07a4d29" ns2:_="" ns3:_="">
    <xsd:import namespace="53c11a96-1489-4bab-81bb-666e58b9cc4f"/>
    <xsd:import namespace="041a4a33-2307-4a47-a48d-ba69e7a9f36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BillingMetadata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c11a96-1489-4bab-81bb-666e58b9cc4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14" nillable="true" ma:displayName="MediaServiceBillingMetadata" ma:hidden="true" ma:internalName="MediaServiceBillingMetadata" ma:readOnly="true">
      <xsd:simpleType>
        <xsd:restriction base="dms:Note"/>
      </xsd:simpleType>
    </xsd:element>
    <xsd:element name="MediaServiceDateTaken" ma:index="15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7" nillable="true" ma:taxonomy="true" ma:internalName="lcf76f155ced4ddcb4097134ff3c332f" ma:taxonomyFieldName="MediaServiceImageTags" ma:displayName="Image Tags" ma:readOnly="false" ma:fieldId="{5cf76f15-5ced-4ddc-b409-7134ff3c332f}" ma:taxonomyMulti="true" ma:sspId="1a08bdaf-0691-4238-9328-b63d458f0be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20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1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41a4a33-2307-4a47-a48d-ba69e7a9f362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8" nillable="true" ma:displayName="Taxonomy Catch All Column" ma:hidden="true" ma:list="{8894797f-ebbb-401f-9530-fcfe7a9445b3}" ma:internalName="TaxCatchAll" ma:showField="CatchAllData" ma:web="041a4a33-2307-4a47-a48d-ba69e7a9f36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041a4a33-2307-4a47-a48d-ba69e7a9f362">
      <UserInfo>
        <DisplayName/>
        <AccountId xsi:nil="true"/>
        <AccountType/>
      </UserInfo>
    </SharedWithUsers>
    <lcf76f155ced4ddcb4097134ff3c332f xmlns="53c11a96-1489-4bab-81bb-666e58b9cc4f">
      <Terms xmlns="http://schemas.microsoft.com/office/infopath/2007/PartnerControls"/>
    </lcf76f155ced4ddcb4097134ff3c332f>
    <TaxCatchAll xmlns="041a4a33-2307-4a47-a48d-ba69e7a9f36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89219281-817D-4791-83B7-91B8C5510E5E}"/>
</file>

<file path=customXml/itemProps2.xml><?xml version="1.0" encoding="utf-8"?>
<ds:datastoreItem xmlns:ds="http://schemas.openxmlformats.org/officeDocument/2006/customXml" ds:itemID="{AF20F8DA-C4FB-4450-BACC-F5A742E79B9F}">
  <ds:schemaRefs>
    <ds:schemaRef ds:uri="http://schemas.microsoft.com/office/2006/metadata/properties"/>
    <ds:schemaRef ds:uri="eb27f817-6f62-42a5-b97e-5e5876e68540"/>
    <ds:schemaRef ds:uri="bdd40a26-798e-4419-82cd-8bafc402cc20"/>
    <ds:schemaRef ds:uri="http://purl.org/dc/elements/1.1/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FF2A31F0-0284-4FFD-850E-478562CD718B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a4d068aa-090e-4f55-a950-b1b95cea1c6b}" enabled="0" method="" siteId="{a4d068aa-090e-4f55-a950-b1b95cea1c6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594</Words>
  <Application>Microsoft Office PowerPoint</Application>
  <PresentationFormat>A4 Paper (210x297 mm)</PresentationFormat>
  <Paragraphs>102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6" baseType="lpstr">
      <vt:lpstr>Arial</vt:lpstr>
      <vt:lpstr>Calibri</vt:lpstr>
      <vt:lpstr>ABeeZee</vt:lpstr>
      <vt:lpstr>Custom Design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Jessica Quinn</dc:creator>
  <cp:lastModifiedBy>Caroline Tustain</cp:lastModifiedBy>
  <cp:revision>17</cp:revision>
  <cp:lastPrinted>2026-06-18T09:56:42Z</cp:lastPrinted>
  <dcterms:created xsi:type="dcterms:W3CDTF">2021-04-22T13:12:58Z</dcterms:created>
  <dcterms:modified xsi:type="dcterms:W3CDTF">2026-06-18T09:56:46Z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0x01010083FF1DD82A54B64CB37E341F622729F0</vt:lpwstr>
  </property>
  <property fmtid="{D5CDD505-2E9C-101B-9397-08002B2CF9AE}" pid="3" name="MediaServiceImageTags">
    <vt:lpwstr/>
  </property>
  <property fmtid="{D5CDD505-2E9C-101B-9397-08002B2CF9AE}" pid="4" name="Order">
    <vt:r8>2642100</vt:r8>
  </property>
  <property fmtid="{D5CDD505-2E9C-101B-9397-08002B2CF9AE}" pid="5" name="ComplianceAssetId">
    <vt:lpwstr/>
  </property>
  <property fmtid="{D5CDD505-2E9C-101B-9397-08002B2CF9AE}" pid="6" name="_ExtendedDescription">
    <vt:lpwstr/>
  </property>
  <property fmtid="{D5CDD505-2E9C-101B-9397-08002B2CF9AE}" pid="7" name="TriggerFlowInfo">
    <vt:lpwstr/>
  </property>
</Properties>
</file>